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36"/>
  </p:notesMasterIdLst>
  <p:handoutMasterIdLst>
    <p:handoutMasterId r:id="rId37"/>
  </p:handoutMasterIdLst>
  <p:sldIdLst>
    <p:sldId id="301" r:id="rId2"/>
    <p:sldId id="304" r:id="rId3"/>
    <p:sldId id="305" r:id="rId4"/>
    <p:sldId id="306" r:id="rId5"/>
    <p:sldId id="307" r:id="rId6"/>
    <p:sldId id="309" r:id="rId7"/>
    <p:sldId id="308" r:id="rId8"/>
    <p:sldId id="345" r:id="rId9"/>
    <p:sldId id="311" r:id="rId10"/>
    <p:sldId id="346" r:id="rId11"/>
    <p:sldId id="312" r:id="rId12"/>
    <p:sldId id="340" r:id="rId13"/>
    <p:sldId id="326" r:id="rId14"/>
    <p:sldId id="327" r:id="rId15"/>
    <p:sldId id="328" r:id="rId16"/>
    <p:sldId id="329" r:id="rId17"/>
    <p:sldId id="331" r:id="rId18"/>
    <p:sldId id="332" r:id="rId19"/>
    <p:sldId id="333" r:id="rId20"/>
    <p:sldId id="334" r:id="rId21"/>
    <p:sldId id="335" r:id="rId22"/>
    <p:sldId id="313" r:id="rId23"/>
    <p:sldId id="344" r:id="rId24"/>
    <p:sldId id="315" r:id="rId25"/>
    <p:sldId id="314" r:id="rId26"/>
    <p:sldId id="316" r:id="rId27"/>
    <p:sldId id="341" r:id="rId28"/>
    <p:sldId id="321" r:id="rId29"/>
    <p:sldId id="322" r:id="rId30"/>
    <p:sldId id="324" r:id="rId31"/>
    <p:sldId id="336" r:id="rId32"/>
    <p:sldId id="347" r:id="rId33"/>
    <p:sldId id="337" r:id="rId34"/>
    <p:sldId id="338" r:id="rId35"/>
  </p:sldIdLst>
  <p:sldSz cx="2743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FF7D7D"/>
    <a:srgbClr val="CCFFCC"/>
    <a:srgbClr val="C0C0C0"/>
    <a:srgbClr val="009999"/>
    <a:srgbClr val="5F5F5F"/>
    <a:srgbClr val="B2B2B2"/>
    <a:srgbClr val="808080"/>
    <a:srgbClr val="969696"/>
    <a:srgbClr val="E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03" autoAdjust="0"/>
    <p:restoredTop sz="85163" autoAdjust="0"/>
  </p:normalViewPr>
  <p:slideViewPr>
    <p:cSldViewPr>
      <p:cViewPr varScale="1">
        <p:scale>
          <a:sx n="36" d="100"/>
          <a:sy n="36" d="100"/>
        </p:scale>
        <p:origin x="-108" y="-124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722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21789-D94F-4168-A0EB-22AB272219D8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467100" y="696913"/>
            <a:ext cx="13944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429"/>
            <a:ext cx="560832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9FBDD-6AB9-4843-95C6-F945F34F3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85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22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9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9FBDD-6AB9-4843-95C6-F945F34F31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18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130428"/>
            <a:ext cx="23317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886200"/>
            <a:ext cx="19202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E17C7-B787-4E50-994D-5E804113A1E9}" type="datetime4">
              <a:rPr lang="en-US" smtClean="0"/>
              <a:pPr/>
              <a:t>April 29,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179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38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0" y="274639"/>
            <a:ext cx="18516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0" y="274639"/>
            <a:ext cx="5509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D7A28-FA93-4136-BDC1-BCCB2687E678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FBC0-13B8-4B1E-B170-BBEED4A77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83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5D68B-21AC-438B-BECE-4F17DA129F19}" type="datetime4">
              <a:rPr lang="en-US" smtClean="0"/>
              <a:pPr/>
              <a:t>April 29,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88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4406903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2906713"/>
            <a:ext cx="23317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F0FCF-2EA5-4FF5-AF14-1CA9C8854AAB}" type="datetime4">
              <a:rPr lang="en-US" smtClean="0"/>
              <a:pPr/>
              <a:t>April 29,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32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0" y="1600203"/>
            <a:ext cx="3680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76600" y="1600203"/>
            <a:ext cx="3680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781C6-1634-4A56-B2BE-62150BE83935}" type="datetime4">
              <a:rPr lang="en-US" smtClean="0"/>
              <a:pPr/>
              <a:t>April 29,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9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9" y="1535113"/>
            <a:ext cx="12125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9" y="2174875"/>
            <a:ext cx="12125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2AC2-3C75-4F5F-A929-48958086FE36}" type="datetime4">
              <a:rPr lang="en-US" smtClean="0"/>
              <a:pPr/>
              <a:t>April 29, 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2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9CF4-4C1A-45DC-BADA-6EFF91CB9ABB}" type="datetime4">
              <a:rPr lang="en-US" smtClean="0"/>
              <a:pPr/>
              <a:t>April 29, 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5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951C0-B478-4858-ABC7-96406A1C0480}" type="datetime4">
              <a:rPr lang="en-US" smtClean="0"/>
              <a:pPr/>
              <a:t>April 29, 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560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5" y="273050"/>
            <a:ext cx="90249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2"/>
            <a:ext cx="153352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5" y="1435102"/>
            <a:ext cx="90249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7641A-9D94-4BD6-862F-F651067079BC}" type="datetime4">
              <a:rPr lang="en-US" smtClean="0"/>
              <a:pPr/>
              <a:t>April 29,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09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0"/>
            <a:ext cx="1645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8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0C02-0EF4-4745-9D82-E8D3F59464E3}" type="datetime4">
              <a:rPr lang="en-US" smtClean="0"/>
              <a:pPr/>
              <a:t>April 29, 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672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3"/>
            <a:ext cx="2468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53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67800-479D-41B0-B3F2-2DCE95BA1381}" type="datetime4">
              <a:rPr lang="en-US" smtClean="0"/>
              <a:pPr/>
              <a:t>April 29,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356353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6356353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3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0041" y="1295400"/>
            <a:ext cx="913255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19507200" y="1295400"/>
            <a:ext cx="7239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AE Senior Thesis</a:t>
            </a: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April 14, 2014</a:t>
            </a:r>
          </a:p>
          <a:p>
            <a:pPr algn="ctr"/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Angela </a:t>
            </a:r>
            <a:r>
              <a:rPr lang="en-US" sz="3200" dirty="0" err="1" smtClean="0">
                <a:solidFill>
                  <a:srgbClr val="E7FFFF"/>
                </a:solidFill>
                <a:latin typeface="+mn-lt"/>
              </a:rPr>
              <a:t>Mincemoyer</a:t>
            </a:r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algn="ctr"/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Structural Option</a:t>
            </a:r>
          </a:p>
          <a:p>
            <a:pPr algn="ctr"/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Advisor | Dr. Boothby</a:t>
            </a:r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Ithaca, New York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Building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8288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450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Bridge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5842" y="572661"/>
            <a:ext cx="8279442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Proposal| </a:t>
            </a:r>
            <a:r>
              <a:rPr lang="en-US" sz="3200" dirty="0">
                <a:solidFill>
                  <a:srgbClr val="E7FFFF"/>
                </a:solidFill>
                <a:latin typeface="+mn-lt"/>
              </a:rPr>
              <a:t>One way concrete slab system with 		pan joists and girders</a:t>
            </a: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Goals| 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Design a one way concrete slab system 	    while: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Minimizing floor system depth</a:t>
            </a:r>
          </a:p>
          <a:p>
            <a:pPr lvl="5"/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Minimizing architectural impact</a:t>
            </a:r>
          </a:p>
          <a:p>
            <a:pPr lvl="5" indent="-2286000"/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97600" y="572661"/>
            <a:ext cx="7984958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Proposal| </a:t>
            </a:r>
            <a:r>
              <a:rPr lang="en-US" sz="3200" dirty="0">
                <a:solidFill>
                  <a:srgbClr val="E7FFFF"/>
                </a:solidFill>
                <a:latin typeface="+mj-lt"/>
              </a:rPr>
              <a:t>Two different redesign options will 		be considered</a:t>
            </a: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Goals|</a:t>
            </a:r>
            <a:r>
              <a:rPr lang="en-US" sz="3200" dirty="0">
                <a:solidFill>
                  <a:srgbClr val="E7FFFF"/>
                </a:solidFill>
                <a:latin typeface="+mn-lt"/>
              </a:rPr>
              <a:t> 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After considering two redesign options:</a:t>
            </a: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Determine which option to move forward with</a:t>
            </a:r>
          </a:p>
          <a:p>
            <a:pPr marL="2743200" lvl="5" indent="-457200">
              <a:buFont typeface="Wingdings" panose="05000000000000000000" pitchFamily="2" charset="2"/>
              <a:buChar char="§"/>
            </a:pPr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Design one side truss of the bridge</a:t>
            </a: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Proposal</a:t>
            </a:r>
            <a:endParaRPr lang="en-US" sz="3200" dirty="0" smtClean="0">
              <a:solidFill>
                <a:srgbClr val="969696"/>
              </a:solidFill>
              <a:latin typeface="+mn-lt"/>
            </a:endParaRP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780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Pan Joist System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Structural Depth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Gravity System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95619" y="937528"/>
            <a:ext cx="89257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CRSI Manual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Same joist size and spacing used throughout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2 worst case spans considered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30” forms with 6” rib @ 36” </a:t>
            </a:r>
            <a:r>
              <a:rPr lang="en-US" sz="3200" dirty="0" err="1" smtClean="0">
                <a:solidFill>
                  <a:srgbClr val="E7FFFF"/>
                </a:solidFill>
                <a:latin typeface="+mn-lt"/>
              </a:rPr>
              <a:t>o.c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.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20” rib depth + 4.5” slab = 24.5” system depth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rgbClr val="E7FFFF"/>
                </a:solidFill>
                <a:latin typeface="+mn-lt"/>
              </a:rPr>
              <a:t>f</a:t>
            </a:r>
            <a:r>
              <a:rPr lang="en-US" sz="3200" dirty="0" err="1" smtClean="0">
                <a:solidFill>
                  <a:srgbClr val="E7FFFF"/>
                </a:solidFill>
                <a:latin typeface="+mn-lt"/>
              </a:rPr>
              <a:t>’c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 = 4,000 psi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rgbClr val="E7FFFF"/>
                </a:solidFill>
                <a:latin typeface="+mn-lt"/>
              </a:rPr>
              <a:t>fy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 = 60 </a:t>
            </a:r>
            <a:r>
              <a:rPr lang="en-US" sz="3200" dirty="0" err="1" smtClean="0">
                <a:solidFill>
                  <a:srgbClr val="E7FFFF"/>
                </a:solidFill>
                <a:latin typeface="+mn-lt"/>
              </a:rPr>
              <a:t>ksi</a:t>
            </a:r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27513" r="2737" b="27408"/>
          <a:stretch/>
        </p:blipFill>
        <p:spPr>
          <a:xfrm>
            <a:off x="9521371" y="1524000"/>
            <a:ext cx="8389258" cy="30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0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8288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8288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1" y="5992996"/>
            <a:ext cx="91440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Framing Plan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2" name="Picture 21" descr="Framing Layout - Level 1 with designed members indicated.png"/>
          <p:cNvPicPr/>
          <p:nvPr/>
        </p:nvPicPr>
        <p:blipFill rotWithShape="1">
          <a:blip r:embed="rId3" cstate="print"/>
          <a:srcRect t="19167" b="28370"/>
          <a:stretch/>
        </p:blipFill>
        <p:spPr>
          <a:xfrm>
            <a:off x="9448800" y="105229"/>
            <a:ext cx="8610601" cy="348877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450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Girders/Beams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414431" y="105229"/>
            <a:ext cx="803036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Designed members indicated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Chosen due to: Long spans, </a:t>
            </a:r>
          </a:p>
          <a:p>
            <a:pPr lvl="2"/>
            <a:r>
              <a:rPr lang="en-US" sz="3200" dirty="0">
                <a:solidFill>
                  <a:srgbClr val="E7FFFF"/>
                </a:solidFill>
                <a:latin typeface="+mn-lt"/>
              </a:rPr>
              <a:t>	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large tributary widths, high loadings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Designed using </a:t>
            </a:r>
            <a:r>
              <a:rPr lang="en-US" sz="3200" dirty="0" err="1" smtClean="0">
                <a:solidFill>
                  <a:srgbClr val="E7FFFF"/>
                </a:solidFill>
                <a:latin typeface="+mn-lt"/>
              </a:rPr>
              <a:t>spBeam</a:t>
            </a:r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Strength requirements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Deflections checked per ACI 318-11 Table 9.5b</a:t>
            </a:r>
            <a:endParaRPr lang="en-US" sz="3200" dirty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26" name="Picture 25" descr="G:\SPRING\Gravity\Girder Design\Column Line 2\detail sketch of girder design - column line 2.png"/>
          <p:cNvPicPr/>
          <p:nvPr/>
        </p:nvPicPr>
        <p:blipFill>
          <a:blip r:embed="rId4" cstate="print"/>
          <a:srcRect l="33662" r="37624"/>
          <a:stretch>
            <a:fillRect/>
          </a:stretch>
        </p:blipFill>
        <p:spPr bwMode="auto">
          <a:xfrm rot="5400000">
            <a:off x="22056876" y="421998"/>
            <a:ext cx="1615244" cy="869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Structural Depth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Gravity System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18" name="Picture 17" descr="Framing Layout - Level 1 with designed members indicated.png"/>
          <p:cNvPicPr/>
          <p:nvPr/>
        </p:nvPicPr>
        <p:blipFill rotWithShape="1">
          <a:blip r:embed="rId3" cstate="print"/>
          <a:srcRect l="2299" t="6590" r="94253" b="82900"/>
          <a:stretch/>
        </p:blipFill>
        <p:spPr>
          <a:xfrm>
            <a:off x="10287000" y="2667000"/>
            <a:ext cx="304800" cy="7174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724079" y="5547955"/>
            <a:ext cx="231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E7FFFF"/>
                </a:solidFill>
                <a:latin typeface="+mn-lt"/>
              </a:rPr>
              <a:t>Column Line 2</a:t>
            </a:r>
            <a:endParaRPr lang="en-US" sz="24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725400" y="5558135"/>
            <a:ext cx="231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E7FFFF"/>
                </a:solidFill>
                <a:latin typeface="+mn-lt"/>
              </a:rPr>
              <a:t>Column Line 8</a:t>
            </a:r>
            <a:endParaRPr lang="en-US" sz="24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667679" y="5547955"/>
            <a:ext cx="231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E7FFFF"/>
                </a:solidFill>
                <a:latin typeface="+mn-lt"/>
              </a:rPr>
              <a:t>Column Line 13</a:t>
            </a:r>
            <a:endParaRPr lang="en-US" sz="24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53200" y="5547955"/>
            <a:ext cx="231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E7FFFF"/>
                </a:solidFill>
                <a:latin typeface="+mn-lt"/>
              </a:rPr>
              <a:t>Column Line D</a:t>
            </a:r>
            <a:endParaRPr lang="en-US" sz="2400" dirty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6" b="3479"/>
          <a:stretch/>
        </p:blipFill>
        <p:spPr>
          <a:xfrm>
            <a:off x="9824302" y="3733801"/>
            <a:ext cx="1844323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"/>
          <a:stretch/>
        </p:blipFill>
        <p:spPr>
          <a:xfrm>
            <a:off x="12322497" y="3765093"/>
            <a:ext cx="2646228" cy="17975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552" y="3753731"/>
            <a:ext cx="2421969" cy="17942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409"/>
          <a:stretch/>
        </p:blipFill>
        <p:spPr>
          <a:xfrm>
            <a:off x="6228976" y="3785600"/>
            <a:ext cx="2598161" cy="1777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020800" y="105229"/>
            <a:ext cx="227079" cy="3231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</a:rPr>
              <a:t>8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439400" y="2039035"/>
            <a:ext cx="227079" cy="3231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</a:rPr>
              <a:t>2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459199" y="3363175"/>
            <a:ext cx="304801" cy="2308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</a:rPr>
              <a:t>13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059921" y="420774"/>
            <a:ext cx="227079" cy="3231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0000"/>
                </a:solidFill>
              </a:rPr>
              <a:t>D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144001" y="5992996"/>
            <a:ext cx="91440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Columns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96399" y="560918"/>
            <a:ext cx="88392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Designed using </a:t>
            </a:r>
            <a:r>
              <a:rPr lang="en-US" sz="3200" dirty="0" err="1" smtClean="0">
                <a:solidFill>
                  <a:srgbClr val="E7FFFF"/>
                </a:solidFill>
                <a:latin typeface="+mn-lt"/>
              </a:rPr>
              <a:t>spColumn</a:t>
            </a:r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Both axial loads from above &amp; moments were applied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Square section chosen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Ease of construction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Aid in future lateral system design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All column sizes were increased to </a:t>
            </a:r>
          </a:p>
          <a:p>
            <a:pPr marL="1309688" lvl="2" indent="-395288"/>
            <a:r>
              <a:rPr lang="en-US" sz="3200" dirty="0">
                <a:solidFill>
                  <a:srgbClr val="E7FFFF"/>
                </a:solidFill>
                <a:latin typeface="+mn-lt"/>
              </a:rPr>
              <a:t>	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18”x 18” for constructability</a:t>
            </a:r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Structural Depth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Gravity System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16" name="Picture 15" descr="Framing Layout - Level 1 with designed members indicated.png"/>
          <p:cNvPicPr/>
          <p:nvPr/>
        </p:nvPicPr>
        <p:blipFill rotWithShape="1">
          <a:blip r:embed="rId3" cstate="print"/>
          <a:srcRect t="19167" b="28370"/>
          <a:stretch/>
        </p:blipFill>
        <p:spPr>
          <a:xfrm>
            <a:off x="18592800" y="1447800"/>
            <a:ext cx="8610601" cy="34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7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296400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Summary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Structural Depth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Gravity System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09166" y="1771650"/>
            <a:ext cx="803036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Columns &amp; girders were removed from original design</a:t>
            </a: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lvl="1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Floor system depth decreased by 5-5/8” </a:t>
            </a:r>
          </a:p>
          <a:p>
            <a:pPr lvl="1"/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lvl="2"/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Larger floor-to-ceiling height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821505" y="4191000"/>
            <a:ext cx="4902200" cy="2517182"/>
            <a:chOff x="20396200" y="431800"/>
            <a:chExt cx="5562600" cy="285628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6200" y="431800"/>
              <a:ext cx="5562600" cy="27982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878800" y="2799149"/>
              <a:ext cx="1447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Existing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600229" y="2799150"/>
              <a:ext cx="1703040" cy="488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Redesign</a:t>
              </a:r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4" t="9204" r="16913" b="7622"/>
          <a:stretch/>
        </p:blipFill>
        <p:spPr>
          <a:xfrm rot="16200000">
            <a:off x="20830771" y="-1842457"/>
            <a:ext cx="4006972" cy="78442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298400" y="1676400"/>
            <a:ext cx="228600" cy="2057400"/>
          </a:xfrm>
          <a:prstGeom prst="rect">
            <a:avLst/>
          </a:prstGeom>
          <a:solidFill>
            <a:srgbClr val="FF7D7D">
              <a:alpha val="3294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2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296400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Lateral System Introduction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Structural Depth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Lateral System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0" y="422731"/>
            <a:ext cx="92729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Current lateral system 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Concentrically braced structural steel frames</a:t>
            </a:r>
          </a:p>
          <a:p>
            <a:pPr lvl="1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No longer the best option </a:t>
            </a:r>
          </a:p>
          <a:p>
            <a:pPr lvl="2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Gravity system may double as the lateral system</a:t>
            </a:r>
          </a:p>
          <a:p>
            <a:pPr lvl="1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Concrete moment frames in North-South and East-West directions</a:t>
            </a:r>
          </a:p>
          <a:p>
            <a:pPr lvl="1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4 concrete moment frames were considered in each direction</a:t>
            </a:r>
          </a:p>
        </p:txBody>
      </p:sp>
      <p:pic>
        <p:nvPicPr>
          <p:cNvPr id="15" name="Picture 14" descr="F:\SPRING\Lateral\Framing Plan Indicating the Lateral Elements Considered in Analysis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6391" b="20070"/>
          <a:stretch/>
        </p:blipFill>
        <p:spPr bwMode="auto">
          <a:xfrm>
            <a:off x="18437579" y="489628"/>
            <a:ext cx="8804332" cy="5072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252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296400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Lateral System Analysis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Structural Depth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Lateral System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69400" y="280273"/>
            <a:ext cx="9144000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Both wind and seismic forces were calculated per ASCE7-10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Wind controlled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Using </a:t>
            </a:r>
            <a:r>
              <a:rPr lang="en-US" sz="3200" dirty="0" err="1" smtClean="0">
                <a:solidFill>
                  <a:srgbClr val="E7FFFF"/>
                </a:solidFill>
                <a:latin typeface="+mn-lt"/>
              </a:rPr>
              <a:t>spColumn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, 18”x18” columns were designed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Biaxial bending was considered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E7FFFF"/>
                </a:solidFill>
                <a:latin typeface="+mj-lt"/>
              </a:rPr>
              <a:t>Worst case girder and joist were checked for beam-column interaction </a:t>
            </a:r>
            <a:endParaRPr lang="en-US" sz="3200" dirty="0" smtClean="0">
              <a:solidFill>
                <a:srgbClr val="E7FFFF"/>
              </a:solidFill>
              <a:latin typeface="+mj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>
              <a:solidFill>
                <a:srgbClr val="E7FFFF"/>
              </a:solidFill>
              <a:latin typeface="+mj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E7FFFF"/>
                </a:solidFill>
                <a:latin typeface="+mj-lt"/>
              </a:rPr>
              <a:t>Found to be adequate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3200" dirty="0">
              <a:solidFill>
                <a:srgbClr val="E7FFFF"/>
              </a:solidFill>
              <a:latin typeface="+mn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lvl="1"/>
            <a:endParaRPr lang="en-US" sz="3200" dirty="0" smtClean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r="9149"/>
          <a:stretch/>
        </p:blipFill>
        <p:spPr>
          <a:xfrm rot="16200000">
            <a:off x="20535959" y="-365551"/>
            <a:ext cx="4782067" cy="72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4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296400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Summary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Structural Depth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Lateral System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66654" y="1371600"/>
            <a:ext cx="86641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Analysis was done using 4 frames in both directions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By adding frames the system will surely be adequate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E7FFFF"/>
                </a:solidFill>
                <a:latin typeface="+mj-lt"/>
              </a:rPr>
              <a:t>The gravity system of the building doubles as the lateral system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3200" dirty="0" smtClean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15" name="Picture 14" descr="F:\SPRING\Lateral\Framing Plan Indicating the Lateral Elements Considered in Analysis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6391" b="20070"/>
          <a:stretch/>
        </p:blipFill>
        <p:spPr bwMode="auto">
          <a:xfrm>
            <a:off x="18437579" y="489628"/>
            <a:ext cx="8804332" cy="5072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188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296400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Bridge Introduction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Structural Depth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Bridge Truss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66654" y="1371600"/>
            <a:ext cx="912134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Sketches were produced to determine which inspiration would be used in the redesign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The covered bridge option was chosen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Box truss design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Move supports out to open up the space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Warren Truss</a:t>
            </a:r>
            <a:endParaRPr lang="en-US" sz="3200" dirty="0">
              <a:solidFill>
                <a:srgbClr val="E7FFFF"/>
              </a:solidFill>
              <a:latin typeface="+mj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3200" dirty="0" smtClean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15" name="Picture 14" descr="E:\My Pictures\Ithaca, NY Summer 13\Covered Bridge\IMG_574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9109" b="6537"/>
          <a:stretch/>
        </p:blipFill>
        <p:spPr bwMode="auto">
          <a:xfrm>
            <a:off x="18821400" y="457200"/>
            <a:ext cx="3429000" cy="277094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36307" r="10547" b="37344"/>
          <a:stretch/>
        </p:blipFill>
        <p:spPr bwMode="auto">
          <a:xfrm>
            <a:off x="18669000" y="3733800"/>
            <a:ext cx="8502503" cy="1981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12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296400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Loads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Structural Depth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Bridge Truss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97546" y="1066800"/>
            <a:ext cx="912134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Only gravity loads were considered for the side trusses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Panel point loads were determined based on layout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Controlling Load Combinations:</a:t>
            </a:r>
          </a:p>
          <a:p>
            <a:pPr marL="971550" lvl="1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1.2 D + 1.6 L + 0.5 S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1.2 D + 1.6 S + L</a:t>
            </a:r>
          </a:p>
          <a:p>
            <a:pPr lvl="1"/>
            <a:endParaRPr lang="en-US" sz="3200" dirty="0" smtClean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36307" r="10547" b="37344"/>
          <a:stretch/>
        </p:blipFill>
        <p:spPr bwMode="auto">
          <a:xfrm>
            <a:off x="18679296" y="2489918"/>
            <a:ext cx="8502503" cy="1981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47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0041" y="1295400"/>
            <a:ext cx="913255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Introduction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Proposal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Structural Depth</a:t>
            </a:r>
          </a:p>
          <a:p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Conclusion</a:t>
            </a:r>
            <a:endParaRPr lang="en-US" sz="3200" dirty="0">
              <a:solidFill>
                <a:srgbClr val="E7FFFF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Ithaca, New York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07200" y="1295400"/>
            <a:ext cx="7239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AE Senior Thesis</a:t>
            </a: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April 14, 2014</a:t>
            </a:r>
          </a:p>
          <a:p>
            <a:pPr algn="ctr"/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Angela </a:t>
            </a:r>
            <a:r>
              <a:rPr lang="en-US" sz="3200" dirty="0" err="1" smtClean="0">
                <a:solidFill>
                  <a:srgbClr val="E7FFFF"/>
                </a:solidFill>
                <a:latin typeface="+mn-lt"/>
              </a:rPr>
              <a:t>Mincemoyer</a:t>
            </a:r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algn="ctr"/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Structural Option</a:t>
            </a:r>
          </a:p>
          <a:p>
            <a:pPr algn="ctr"/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Advisor | Dr. Boothby</a:t>
            </a:r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54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296400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Member Force Determination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Structural Depth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Bridge Truss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21346" y="381000"/>
            <a:ext cx="912134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Indexing Method</a:t>
            </a:r>
          </a:p>
          <a:p>
            <a:pPr lvl="1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E7FFFF"/>
                </a:solidFill>
                <a:latin typeface="+mj-lt"/>
              </a:rPr>
              <a:t>Loading all panel </a:t>
            </a: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points</a:t>
            </a:r>
          </a:p>
          <a:p>
            <a:pPr lvl="1"/>
            <a:endParaRPr lang="en-US" sz="1000" dirty="0">
              <a:solidFill>
                <a:srgbClr val="E7FFFF"/>
              </a:solidFill>
              <a:latin typeface="+mj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E7FFFF"/>
                </a:solidFill>
                <a:latin typeface="+mj-lt"/>
              </a:rPr>
              <a:t>Produced worst case force in top chord, bottom chord, and far left </a:t>
            </a: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diagonal</a:t>
            </a:r>
          </a:p>
          <a:p>
            <a:pPr lvl="2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Use of geometry to determine member forces</a:t>
            </a:r>
          </a:p>
          <a:p>
            <a:pPr lvl="1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Method of Joints to verify Indexing Method forces</a:t>
            </a:r>
          </a:p>
          <a:p>
            <a:pPr lvl="1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Indexing Method is an accurate method of analysis</a:t>
            </a:r>
          </a:p>
          <a:p>
            <a:pPr lvl="1"/>
            <a:endParaRPr lang="en-US" sz="3200" dirty="0" smtClean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56611" r="7827" b="17134"/>
          <a:stretch/>
        </p:blipFill>
        <p:spPr bwMode="auto">
          <a:xfrm>
            <a:off x="19733882" y="685800"/>
            <a:ext cx="6406656" cy="15240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8592800" y="123679"/>
            <a:ext cx="7984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7FFFF"/>
                </a:solidFill>
                <a:latin typeface="+mn-lt"/>
              </a:rPr>
              <a:t>1.2 D + 1.6 L + 0.5 S</a:t>
            </a:r>
            <a:endParaRPr lang="en-US" sz="2800" dirty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7" t="29225" r="3659" b="40875"/>
          <a:stretch/>
        </p:blipFill>
        <p:spPr bwMode="auto">
          <a:xfrm>
            <a:off x="19733881" y="2743201"/>
            <a:ext cx="6406657" cy="16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0290" r="12687" b="42116"/>
          <a:stretch/>
        </p:blipFill>
        <p:spPr bwMode="auto">
          <a:xfrm>
            <a:off x="19733881" y="4876801"/>
            <a:ext cx="6406657" cy="1649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22937210" y="2209801"/>
            <a:ext cx="0" cy="52418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2936200" y="4352614"/>
            <a:ext cx="0" cy="52418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34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296400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Member Design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Structural Depth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Bridge Truss</a:t>
            </a:r>
            <a:endParaRPr lang="en-US" sz="3200" dirty="0" smtClean="0">
              <a:solidFill>
                <a:srgbClr val="969696"/>
              </a:solidFill>
              <a:latin typeface="+mj-lt"/>
            </a:endParaRP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19286" y="2016952"/>
            <a:ext cx="912134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Steel Manual Tables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Table 4-4 for top chord and diagonal compression members</a:t>
            </a:r>
          </a:p>
          <a:p>
            <a:pPr marL="1428750" lvl="2" indent="-51435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Table 5-5 for bottom chord tension member</a:t>
            </a:r>
          </a:p>
          <a:p>
            <a:pPr lvl="1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lvl="1"/>
            <a:endParaRPr lang="en-US" sz="3200" dirty="0" smtClean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5" b="46182"/>
          <a:stretch/>
        </p:blipFill>
        <p:spPr bwMode="auto">
          <a:xfrm>
            <a:off x="18440400" y="2289696"/>
            <a:ext cx="8877995" cy="13298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421600" y="3657600"/>
            <a:ext cx="495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Top Chord: HSS7x7x¼</a:t>
            </a:r>
          </a:p>
          <a:p>
            <a:pPr lvl="1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Bottom Chord: HSS7x7x¼</a:t>
            </a:r>
          </a:p>
          <a:p>
            <a:pPr lvl="1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Diagonals: HSS4x4x½ </a:t>
            </a:r>
          </a:p>
          <a:p>
            <a:pPr lvl="1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lvl="1"/>
            <a:endParaRPr lang="en-US" sz="3200" dirty="0" smtClean="0">
              <a:solidFill>
                <a:srgbClr val="E7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699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rgbClr val="777777"/>
                </a:solidFill>
                <a:latin typeface="+mj-lt"/>
              </a:rPr>
              <a:t>The Newfield Bridge</a:t>
            </a:r>
            <a:endParaRPr lang="en-US" sz="4700" dirty="0">
              <a:solidFill>
                <a:srgbClr val="777777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Architectural Breadth</a:t>
            </a:r>
            <a:endParaRPr lang="en-US" sz="3200" dirty="0" smtClean="0">
              <a:solidFill>
                <a:srgbClr val="969696"/>
              </a:solidFill>
              <a:latin typeface="+mn-lt"/>
            </a:endParaRP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23" name="Picture 22" descr="E:\My Pictures\Ithaca, NY Summer 13\Covered Bridge\IMG_574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9109" b="6537"/>
          <a:stretch/>
        </p:blipFill>
        <p:spPr bwMode="auto">
          <a:xfrm>
            <a:off x="10287001" y="625503"/>
            <a:ext cx="3429000" cy="2770946"/>
          </a:xfrm>
          <a:prstGeom prst="rect">
            <a:avLst/>
          </a:prstGeom>
          <a:noFill/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8288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8288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450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rgbClr val="777777"/>
                </a:solidFill>
                <a:latin typeface="+mj-lt"/>
              </a:rPr>
              <a:t>The Golden Gate Bridge</a:t>
            </a:r>
            <a:endParaRPr lang="en-US" sz="4700" dirty="0">
              <a:solidFill>
                <a:srgbClr val="777777"/>
              </a:solidFill>
              <a:latin typeface="+mj-lt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459" y="2804349"/>
            <a:ext cx="3553341" cy="2529651"/>
          </a:xfrm>
          <a:prstGeom prst="rect">
            <a:avLst/>
          </a:prstGeom>
          <a:ln w="12700"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148" y="518349"/>
            <a:ext cx="3913452" cy="2608330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" t="840" b="8789"/>
          <a:stretch/>
        </p:blipFill>
        <p:spPr bwMode="auto">
          <a:xfrm rot="5400000">
            <a:off x="23923076" y="2367119"/>
            <a:ext cx="2413763" cy="350520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175149" y="518350"/>
            <a:ext cx="3913452" cy="2608329"/>
          </a:xfrm>
          <a:prstGeom prst="rect">
            <a:avLst/>
          </a:prstGeom>
          <a:solidFill>
            <a:srgbClr val="5F5F5F">
              <a:alpha val="76078"/>
            </a:srgbClr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3377357" y="2912837"/>
            <a:ext cx="3505201" cy="2413764"/>
          </a:xfrm>
          <a:prstGeom prst="rect">
            <a:avLst/>
          </a:prstGeom>
          <a:solidFill>
            <a:srgbClr val="5F5F5F">
              <a:alpha val="76078"/>
            </a:srgbClr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9189"/>
          <a:stretch/>
        </p:blipFill>
        <p:spPr>
          <a:xfrm>
            <a:off x="3891349" y="1195013"/>
            <a:ext cx="5100251" cy="321867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10291012" y="625502"/>
            <a:ext cx="3424989" cy="2770947"/>
          </a:xfrm>
          <a:prstGeom prst="rect">
            <a:avLst/>
          </a:prstGeom>
          <a:solidFill>
            <a:srgbClr val="5F5F5F">
              <a:alpha val="76078"/>
            </a:srgbClr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4277458" y="2804348"/>
            <a:ext cx="3553342" cy="2522253"/>
          </a:xfrm>
          <a:prstGeom prst="rect">
            <a:avLst/>
          </a:prstGeom>
          <a:solidFill>
            <a:srgbClr val="5F5F5F">
              <a:alpha val="76078"/>
            </a:srgbClr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4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The Newfield Bridge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Architectural Breadth</a:t>
            </a:r>
            <a:endParaRPr lang="en-US" sz="3200" dirty="0" smtClean="0">
              <a:solidFill>
                <a:srgbClr val="969696"/>
              </a:solidFill>
              <a:latin typeface="+mn-lt"/>
            </a:endParaRP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23" name="Picture 22" descr="E:\My Pictures\Ithaca, NY Summer 13\Covered Bridge\IMG_574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9109" b="6537"/>
          <a:stretch/>
        </p:blipFill>
        <p:spPr bwMode="auto">
          <a:xfrm>
            <a:off x="10287001" y="625503"/>
            <a:ext cx="3429000" cy="277094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8288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8288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450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rgbClr val="777777"/>
                </a:solidFill>
                <a:latin typeface="+mj-lt"/>
              </a:rPr>
              <a:t>The Golden Gate Bridge</a:t>
            </a:r>
            <a:endParaRPr lang="en-US" sz="4700" dirty="0">
              <a:solidFill>
                <a:srgbClr val="777777"/>
              </a:solidFill>
              <a:latin typeface="+mj-lt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459" y="2804349"/>
            <a:ext cx="3553341" cy="252965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148" y="518349"/>
            <a:ext cx="3913452" cy="2608330"/>
          </a:xfrm>
          <a:prstGeom prst="rect">
            <a:avLst/>
          </a:prstGeom>
          <a:ln w="12700">
            <a:noFill/>
          </a:ln>
        </p:spPr>
      </p:pic>
      <p:pic>
        <p:nvPicPr>
          <p:cNvPr id="30" name="Picture 29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" t="840" b="8789"/>
          <a:stretch/>
        </p:blipFill>
        <p:spPr bwMode="auto">
          <a:xfrm rot="5400000">
            <a:off x="23923076" y="2367119"/>
            <a:ext cx="2413763" cy="3505200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175149" y="518350"/>
            <a:ext cx="3913452" cy="2608329"/>
          </a:xfrm>
          <a:prstGeom prst="rect">
            <a:avLst/>
          </a:prstGeom>
          <a:solidFill>
            <a:srgbClr val="5F5F5F">
              <a:alpha val="76078"/>
            </a:srgbClr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3377357" y="2912837"/>
            <a:ext cx="3505201" cy="2413764"/>
          </a:xfrm>
          <a:prstGeom prst="rect">
            <a:avLst/>
          </a:prstGeom>
          <a:solidFill>
            <a:srgbClr val="5F5F5F">
              <a:alpha val="76078"/>
            </a:srgbClr>
          </a:solidFill>
          <a:ln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9189"/>
          <a:stretch/>
        </p:blipFill>
        <p:spPr>
          <a:xfrm>
            <a:off x="3891349" y="1195013"/>
            <a:ext cx="5100251" cy="321867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2049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rgbClr val="777777"/>
                </a:solidFill>
                <a:latin typeface="+mj-lt"/>
              </a:rPr>
              <a:t>The Newfield Bridge</a:t>
            </a:r>
            <a:endParaRPr lang="en-US" sz="4700" dirty="0">
              <a:solidFill>
                <a:srgbClr val="777777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Architectural Breadth</a:t>
            </a:r>
            <a:endParaRPr lang="en-US" sz="3200" dirty="0" smtClean="0">
              <a:solidFill>
                <a:srgbClr val="969696"/>
              </a:solidFill>
              <a:latin typeface="+mn-lt"/>
            </a:endParaRP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23" name="Picture 22" descr="E:\My Pictures\Ithaca, NY Summer 13\Covered Bridge\IMG_574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9109" b="6537"/>
          <a:stretch/>
        </p:blipFill>
        <p:spPr bwMode="auto">
          <a:xfrm>
            <a:off x="10287001" y="625503"/>
            <a:ext cx="3429000" cy="2770946"/>
          </a:xfrm>
          <a:prstGeom prst="rect">
            <a:avLst/>
          </a:prstGeom>
          <a:noFill/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8288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18288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450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The Golden Gate Bridge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459" y="2804349"/>
            <a:ext cx="3553341" cy="2529651"/>
          </a:xfrm>
          <a:prstGeom prst="rect">
            <a:avLst/>
          </a:prstGeom>
          <a:ln w="12700"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148" y="518349"/>
            <a:ext cx="3913452" cy="260833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0" name="Picture 29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" t="840" b="8789"/>
          <a:stretch/>
        </p:blipFill>
        <p:spPr bwMode="auto">
          <a:xfrm rot="5400000">
            <a:off x="23923076" y="2367119"/>
            <a:ext cx="2413763" cy="3505200"/>
          </a:xfrm>
          <a:prstGeom prst="rect">
            <a:avLst/>
          </a:prstGeom>
          <a:ln w="127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4277459" y="2804349"/>
            <a:ext cx="3553342" cy="2529651"/>
          </a:xfrm>
          <a:prstGeom prst="rect">
            <a:avLst/>
          </a:prstGeom>
          <a:solidFill>
            <a:srgbClr val="5F5F5F">
              <a:alpha val="76078"/>
            </a:srgbClr>
          </a:solidFill>
          <a:ln w="19050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0287001" y="625503"/>
            <a:ext cx="3439316" cy="2770946"/>
          </a:xfrm>
          <a:prstGeom prst="rect">
            <a:avLst/>
          </a:prstGeom>
          <a:solidFill>
            <a:srgbClr val="5F5F5F">
              <a:alpha val="76078"/>
            </a:srgbClr>
          </a:solidFill>
          <a:ln w="19050">
            <a:solidFill>
              <a:srgbClr val="7777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9189"/>
          <a:stretch/>
        </p:blipFill>
        <p:spPr>
          <a:xfrm>
            <a:off x="3891349" y="1195013"/>
            <a:ext cx="5100251" cy="321867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9175148" y="2849680"/>
            <a:ext cx="1077116" cy="276999"/>
          </a:xfrm>
          <a:prstGeom prst="rect">
            <a:avLst/>
          </a:prstGeom>
          <a:solidFill>
            <a:srgbClr val="5F5F5F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Public domain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146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5842" y="177225"/>
            <a:ext cx="798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The Newfield Bridge</a:t>
            </a:r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Architectural Breadth</a:t>
            </a:r>
            <a:endParaRPr lang="en-US" sz="3200" dirty="0" smtClean="0">
              <a:solidFill>
                <a:srgbClr val="969696"/>
              </a:solidFill>
              <a:latin typeface="+mn-lt"/>
            </a:endParaRP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26" name="Picture 2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1219200"/>
            <a:ext cx="6665484" cy="37585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Chosen Inspiration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84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5842" y="177225"/>
            <a:ext cx="798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Truss Design</a:t>
            </a:r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Architectural Breadth</a:t>
            </a:r>
            <a:endParaRPr lang="en-US" sz="3200" dirty="0" smtClean="0">
              <a:solidFill>
                <a:srgbClr val="969696"/>
              </a:solidFill>
              <a:latin typeface="+mn-lt"/>
            </a:endParaRP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Redesign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014" y="1333500"/>
            <a:ext cx="772460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4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5842" y="177225"/>
            <a:ext cx="798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Façade Inspiration</a:t>
            </a:r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Architectural Breadth</a:t>
            </a:r>
            <a:endParaRPr lang="en-US" sz="3200" dirty="0" smtClean="0">
              <a:solidFill>
                <a:srgbClr val="969696"/>
              </a:solidFill>
              <a:latin typeface="+mn-lt"/>
            </a:endParaRP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Redesign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058400" y="914401"/>
            <a:ext cx="3076811" cy="85471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211" y="1926195"/>
            <a:ext cx="1719944" cy="338661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12268200" y="1527837"/>
            <a:ext cx="867011" cy="75816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058400" y="1527837"/>
            <a:ext cx="2078591" cy="246221"/>
          </a:xfrm>
          <a:prstGeom prst="rect">
            <a:avLst/>
          </a:prstGeom>
          <a:solidFill>
            <a:srgbClr val="5F5F5F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+mn-lt"/>
              </a:rPr>
              <a:t>Photo provided courtesy of </a:t>
            </a:r>
            <a:r>
              <a:rPr lang="en-US" sz="1000" dirty="0" err="1" smtClean="0">
                <a:solidFill>
                  <a:schemeClr val="bg1"/>
                </a:solidFill>
                <a:latin typeface="+mn-lt"/>
              </a:rPr>
              <a:t>ebayink</a:t>
            </a:r>
            <a:endParaRPr lang="en-US" sz="1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924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Architectural Breadth</a:t>
            </a:r>
            <a:endParaRPr lang="en-US" sz="3200" dirty="0" smtClean="0">
              <a:solidFill>
                <a:srgbClr val="969696"/>
              </a:solidFill>
              <a:latin typeface="+mn-lt"/>
            </a:endParaRP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Façade Comparison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0" y="76200"/>
            <a:ext cx="7737389" cy="580249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3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180" y="64902"/>
            <a:ext cx="7737020" cy="580249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9050000" y="76200"/>
            <a:ext cx="4267200" cy="584775"/>
          </a:xfrm>
          <a:prstGeom prst="rect">
            <a:avLst/>
          </a:prstGeom>
          <a:solidFill>
            <a:srgbClr val="C0C0C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9999"/>
                </a:solidFill>
                <a:latin typeface="+mn-lt"/>
              </a:rPr>
              <a:t>Existing Bridge Façade </a:t>
            </a:r>
            <a:endParaRPr lang="en-US" sz="3200" dirty="0">
              <a:solidFill>
                <a:srgbClr val="009999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29800" y="64902"/>
            <a:ext cx="4800600" cy="584775"/>
          </a:xfrm>
          <a:prstGeom prst="rect">
            <a:avLst/>
          </a:prstGeom>
          <a:solidFill>
            <a:srgbClr val="C0C0C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9999"/>
                </a:solidFill>
                <a:latin typeface="+mn-lt"/>
              </a:rPr>
              <a:t>Redesigned Bridge Façade </a:t>
            </a:r>
            <a:endParaRPr lang="en-US" sz="3200" dirty="0">
              <a:solidFill>
                <a:srgbClr val="00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381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Architectural Breadth</a:t>
            </a:r>
            <a:endParaRPr lang="en-US" sz="3200" dirty="0" smtClean="0">
              <a:solidFill>
                <a:srgbClr val="969696"/>
              </a:solidFill>
              <a:latin typeface="+mn-lt"/>
            </a:endParaRP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Façade Comparison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9405" y="95250"/>
            <a:ext cx="7696200" cy="577215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9050000" y="76200"/>
            <a:ext cx="4267200" cy="584775"/>
          </a:xfrm>
          <a:prstGeom prst="rect">
            <a:avLst/>
          </a:prstGeom>
          <a:solidFill>
            <a:srgbClr val="C0C0C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9999"/>
                </a:solidFill>
                <a:latin typeface="+mn-lt"/>
              </a:rPr>
              <a:t>Existing Bridge Façade </a:t>
            </a:r>
            <a:endParaRPr lang="en-US" sz="3200" dirty="0">
              <a:solidFill>
                <a:srgbClr val="009999"/>
              </a:solidFill>
              <a:latin typeface="+mn-lt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6401"/>
            <a:ext cx="7690041" cy="576727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9829800" y="64902"/>
            <a:ext cx="4800600" cy="584775"/>
          </a:xfrm>
          <a:prstGeom prst="rect">
            <a:avLst/>
          </a:prstGeom>
          <a:solidFill>
            <a:srgbClr val="C0C0C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9999"/>
                </a:solidFill>
                <a:latin typeface="+mn-lt"/>
              </a:rPr>
              <a:t>Redesigned Bridge Façade </a:t>
            </a:r>
            <a:endParaRPr lang="en-US" sz="3200" dirty="0">
              <a:solidFill>
                <a:srgbClr val="0099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25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0041" y="1295400"/>
            <a:ext cx="913255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Introduction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Introduction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73800" y="1606927"/>
            <a:ext cx="7772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Owner | Ithaca College</a:t>
            </a:r>
          </a:p>
          <a:p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Architect | Holt  Architects</a:t>
            </a:r>
          </a:p>
          <a:p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Structural Engineer | Ryan-Biggs Associates</a:t>
            </a: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  <a:p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58,200 GSF</a:t>
            </a:r>
          </a:p>
          <a:p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4 Stories</a:t>
            </a:r>
          </a:p>
          <a:p>
            <a:r>
              <a:rPr lang="en-US" sz="3200" dirty="0">
                <a:solidFill>
                  <a:srgbClr val="E7FFFF"/>
                </a:solidFill>
                <a:latin typeface="+mj-lt"/>
              </a:rPr>
              <a:t>Substantial </a:t>
            </a: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Completion | 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March 2010</a:t>
            </a: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16200" y="5209401"/>
            <a:ext cx="2829716" cy="276999"/>
          </a:xfrm>
          <a:prstGeom prst="rect">
            <a:avLst/>
          </a:prstGeom>
          <a:solidFill>
            <a:srgbClr val="5F5F5F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Photo provided courtesy of Holt Architects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360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Architectural Breadth</a:t>
            </a:r>
          </a:p>
          <a:p>
            <a:endParaRPr lang="en-US" sz="1000" dirty="0">
              <a:solidFill>
                <a:srgbClr val="969696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Lighting Breadth</a:t>
            </a:r>
            <a:endParaRPr lang="en-US" sz="3200" dirty="0" smtClean="0">
              <a:solidFill>
                <a:srgbClr val="969696"/>
              </a:solidFill>
              <a:latin typeface="+mn-lt"/>
            </a:endParaRP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Lighting Breadth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" b="10119"/>
          <a:stretch/>
        </p:blipFill>
        <p:spPr bwMode="auto">
          <a:xfrm>
            <a:off x="9448800" y="257175"/>
            <a:ext cx="8510166" cy="5534025"/>
          </a:xfrm>
          <a:prstGeom prst="rect">
            <a:avLst/>
          </a:prstGeom>
          <a:ln w="127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" b="11230"/>
          <a:stretch/>
        </p:blipFill>
        <p:spPr bwMode="auto">
          <a:xfrm>
            <a:off x="18669000" y="389313"/>
            <a:ext cx="4617992" cy="2963487"/>
          </a:xfrm>
          <a:prstGeom prst="rect">
            <a:avLst/>
          </a:prstGeom>
          <a:ln w="127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" b="11166"/>
          <a:stretch/>
        </p:blipFill>
        <p:spPr bwMode="auto">
          <a:xfrm>
            <a:off x="22555200" y="3621061"/>
            <a:ext cx="4552853" cy="2932139"/>
          </a:xfrm>
          <a:prstGeom prst="rect">
            <a:avLst/>
          </a:prstGeom>
          <a:ln w="127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25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Building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8288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450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rgbClr val="777777"/>
                </a:solidFill>
                <a:latin typeface="+mj-lt"/>
              </a:rPr>
              <a:t>Bridge</a:t>
            </a:r>
            <a:endParaRPr lang="en-US" sz="4700" dirty="0">
              <a:solidFill>
                <a:srgbClr val="777777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20200" y="97334"/>
            <a:ext cx="892571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Goals| 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Design a one way concrete slab system while: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18288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Minimizing floor system depth</a:t>
            </a:r>
          </a:p>
          <a:p>
            <a:pPr lvl="5"/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18288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Minimize architectural impact</a:t>
            </a:r>
          </a:p>
          <a:p>
            <a:pPr lvl="5" indent="-2286000"/>
            <a:endParaRPr lang="en-US" sz="1000" dirty="0" smtClean="0">
              <a:solidFill>
                <a:srgbClr val="E7FFFF"/>
              </a:solidFill>
              <a:latin typeface="+mj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Conclusion| </a:t>
            </a: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Designed </a:t>
            </a:r>
            <a:r>
              <a:rPr lang="en-US" sz="3200" dirty="0">
                <a:solidFill>
                  <a:srgbClr val="E7FFFF"/>
                </a:solidFill>
                <a:latin typeface="+mj-lt"/>
              </a:rPr>
              <a:t>a one way concrete slab </a:t>
            </a: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				system </a:t>
            </a:r>
            <a:r>
              <a:rPr lang="en-US" sz="3200" dirty="0">
                <a:solidFill>
                  <a:srgbClr val="E7FFFF"/>
                </a:solidFill>
                <a:latin typeface="+mj-lt"/>
              </a:rPr>
              <a:t>while:</a:t>
            </a:r>
          </a:p>
          <a:p>
            <a:endParaRPr lang="en-US" sz="1000" dirty="0">
              <a:solidFill>
                <a:srgbClr val="E7FFFF"/>
              </a:solidFill>
              <a:latin typeface="+mj-lt"/>
            </a:endParaRPr>
          </a:p>
          <a:p>
            <a:pPr marL="1778000" lvl="5" indent="-4064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Floor system depth decreased by 5-⅝ inches</a:t>
            </a:r>
            <a:endParaRPr lang="en-US" sz="3200" dirty="0">
              <a:solidFill>
                <a:srgbClr val="E7FFFF"/>
              </a:solidFill>
              <a:latin typeface="+mj-lt"/>
            </a:endParaRPr>
          </a:p>
          <a:p>
            <a:pPr lvl="5"/>
            <a:endParaRPr lang="en-US" sz="700" dirty="0">
              <a:solidFill>
                <a:srgbClr val="E7FFFF"/>
              </a:solidFill>
              <a:latin typeface="+mj-lt"/>
            </a:endParaRPr>
          </a:p>
          <a:p>
            <a:pPr marL="18288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Decreased number of columns and girders</a:t>
            </a:r>
          </a:p>
          <a:p>
            <a:pPr marL="18288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Gravity system adequate for Lateral Loads</a:t>
            </a:r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761242" y="97334"/>
            <a:ext cx="798495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77777"/>
                </a:solidFill>
                <a:latin typeface="+mn-lt"/>
              </a:rPr>
              <a:t>Goals|</a:t>
            </a:r>
            <a:r>
              <a:rPr lang="en-US" sz="3200" dirty="0">
                <a:solidFill>
                  <a:srgbClr val="777777"/>
                </a:solidFill>
                <a:latin typeface="+mn-lt"/>
              </a:rPr>
              <a:t> </a:t>
            </a:r>
            <a:r>
              <a:rPr lang="en-US" sz="3200" dirty="0" smtClean="0">
                <a:solidFill>
                  <a:srgbClr val="777777"/>
                </a:solidFill>
                <a:latin typeface="+mn-lt"/>
              </a:rPr>
              <a:t>After considering two redesign options:</a:t>
            </a:r>
          </a:p>
          <a:p>
            <a:endParaRPr lang="en-US" sz="1000" dirty="0" smtClean="0">
              <a:solidFill>
                <a:srgbClr val="777777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777777"/>
                </a:solidFill>
                <a:latin typeface="+mn-lt"/>
              </a:rPr>
              <a:t>Determine which option to move forward with</a:t>
            </a:r>
          </a:p>
          <a:p>
            <a:pPr marL="2743200" lvl="5" indent="-457200">
              <a:buFont typeface="Wingdings" panose="05000000000000000000" pitchFamily="2" charset="2"/>
              <a:buChar char="§"/>
            </a:pPr>
            <a:endParaRPr lang="en-US" sz="700" dirty="0" smtClean="0">
              <a:solidFill>
                <a:srgbClr val="777777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777777"/>
                </a:solidFill>
                <a:latin typeface="+mn-lt"/>
              </a:rPr>
              <a:t>Design one side truss of the bridge</a:t>
            </a:r>
          </a:p>
          <a:p>
            <a:pPr lvl="5"/>
            <a:endParaRPr lang="en-US" sz="1000" dirty="0" smtClean="0">
              <a:solidFill>
                <a:srgbClr val="777777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777777"/>
                </a:solidFill>
                <a:latin typeface="+mj-lt"/>
              </a:rPr>
              <a:t>Conclusion|</a:t>
            </a:r>
            <a:r>
              <a:rPr lang="en-US" sz="3200" dirty="0" smtClean="0">
                <a:solidFill>
                  <a:srgbClr val="777777"/>
                </a:solidFill>
                <a:latin typeface="+mj-lt"/>
              </a:rPr>
              <a:t> Considered </a:t>
            </a:r>
            <a:r>
              <a:rPr lang="en-US" sz="3200" dirty="0">
                <a:solidFill>
                  <a:srgbClr val="777777"/>
                </a:solidFill>
                <a:latin typeface="+mj-lt"/>
              </a:rPr>
              <a:t>two redesign options</a:t>
            </a:r>
            <a:r>
              <a:rPr lang="en-US" sz="3200" dirty="0" smtClean="0">
                <a:solidFill>
                  <a:srgbClr val="777777"/>
                </a:solidFill>
                <a:latin typeface="+mj-lt"/>
              </a:rPr>
              <a:t>:</a:t>
            </a:r>
          </a:p>
          <a:p>
            <a:endParaRPr lang="en-US" sz="1000" dirty="0">
              <a:solidFill>
                <a:srgbClr val="777777"/>
              </a:solidFill>
              <a:latin typeface="+mj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777777"/>
                </a:solidFill>
                <a:latin typeface="+mj-lt"/>
              </a:rPr>
              <a:t>Chose the covered bridge option</a:t>
            </a:r>
            <a:endParaRPr lang="en-US" sz="3200" dirty="0">
              <a:solidFill>
                <a:srgbClr val="777777"/>
              </a:solidFill>
              <a:latin typeface="+mj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endParaRPr lang="en-US" sz="700" dirty="0">
              <a:solidFill>
                <a:srgbClr val="777777"/>
              </a:solidFill>
              <a:latin typeface="+mj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777777"/>
                </a:solidFill>
                <a:latin typeface="+mj-lt"/>
              </a:rPr>
              <a:t>Designed side truss using the Indexing Method</a:t>
            </a:r>
            <a:endParaRPr lang="en-US" sz="3200" dirty="0">
              <a:solidFill>
                <a:srgbClr val="777777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Conclusion</a:t>
            </a:r>
            <a:endParaRPr lang="en-US" sz="3200" dirty="0">
              <a:solidFill>
                <a:srgbClr val="969696"/>
              </a:solidFill>
              <a:latin typeface="+mj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54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Building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8288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450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Bridge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20200" y="97334"/>
            <a:ext cx="892571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Goals| 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Design a one way concrete slab system while: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18288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Minimizing floor system depth</a:t>
            </a:r>
          </a:p>
          <a:p>
            <a:pPr lvl="5"/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18288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Minimize architectural impact</a:t>
            </a:r>
          </a:p>
          <a:p>
            <a:pPr lvl="5" indent="-2286000"/>
            <a:endParaRPr lang="en-US" sz="1000" dirty="0" smtClean="0">
              <a:solidFill>
                <a:srgbClr val="E7FFFF"/>
              </a:solidFill>
              <a:latin typeface="+mj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Conclusion| </a:t>
            </a: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Designed </a:t>
            </a:r>
            <a:r>
              <a:rPr lang="en-US" sz="3200" dirty="0">
                <a:solidFill>
                  <a:srgbClr val="E7FFFF"/>
                </a:solidFill>
                <a:latin typeface="+mj-lt"/>
              </a:rPr>
              <a:t>a one way concrete slab </a:t>
            </a: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				system </a:t>
            </a:r>
            <a:r>
              <a:rPr lang="en-US" sz="3200" dirty="0">
                <a:solidFill>
                  <a:srgbClr val="E7FFFF"/>
                </a:solidFill>
                <a:latin typeface="+mj-lt"/>
              </a:rPr>
              <a:t>while:</a:t>
            </a:r>
          </a:p>
          <a:p>
            <a:endParaRPr lang="en-US" sz="1000" dirty="0">
              <a:solidFill>
                <a:srgbClr val="E7FFFF"/>
              </a:solidFill>
              <a:latin typeface="+mj-lt"/>
            </a:endParaRPr>
          </a:p>
          <a:p>
            <a:pPr marL="1778000" lvl="5" indent="-4064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Floor system depth decreased by 5-⅝ inches</a:t>
            </a:r>
            <a:endParaRPr lang="en-US" sz="3200" dirty="0">
              <a:solidFill>
                <a:srgbClr val="E7FFFF"/>
              </a:solidFill>
              <a:latin typeface="+mj-lt"/>
            </a:endParaRPr>
          </a:p>
          <a:p>
            <a:pPr lvl="5"/>
            <a:endParaRPr lang="en-US" sz="700" dirty="0">
              <a:solidFill>
                <a:srgbClr val="E7FFFF"/>
              </a:solidFill>
              <a:latin typeface="+mj-lt"/>
            </a:endParaRPr>
          </a:p>
          <a:p>
            <a:pPr marL="18288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Decreased number of columns and girders</a:t>
            </a:r>
          </a:p>
          <a:p>
            <a:pPr marL="18288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Gravity system adequate for Lateral Loads</a:t>
            </a:r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761242" y="97334"/>
            <a:ext cx="798495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Goals|</a:t>
            </a:r>
            <a:r>
              <a:rPr lang="en-US" sz="3200" dirty="0">
                <a:solidFill>
                  <a:srgbClr val="E7FFFF"/>
                </a:solidFill>
                <a:latin typeface="+mn-lt"/>
              </a:rPr>
              <a:t> 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After considering two redesign options: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Determine which option to move forward with</a:t>
            </a:r>
          </a:p>
          <a:p>
            <a:pPr marL="2743200" lvl="5" indent="-457200">
              <a:buFont typeface="Wingdings" panose="05000000000000000000" pitchFamily="2" charset="2"/>
              <a:buChar char="§"/>
            </a:pPr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Design one side truss of the bridge</a:t>
            </a:r>
          </a:p>
          <a:p>
            <a:pPr lvl="5"/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Conclusion|</a:t>
            </a: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 Considered </a:t>
            </a:r>
            <a:r>
              <a:rPr lang="en-US" sz="3200" dirty="0">
                <a:solidFill>
                  <a:srgbClr val="E7FFFF"/>
                </a:solidFill>
                <a:latin typeface="+mj-lt"/>
              </a:rPr>
              <a:t>two redesign options</a:t>
            </a: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:</a:t>
            </a:r>
          </a:p>
          <a:p>
            <a:endParaRPr lang="en-US" sz="1000" dirty="0">
              <a:solidFill>
                <a:srgbClr val="E7FFFF"/>
              </a:solidFill>
              <a:latin typeface="+mj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Chose the covered bridge option</a:t>
            </a:r>
            <a:endParaRPr lang="en-US" sz="3200" dirty="0">
              <a:solidFill>
                <a:srgbClr val="E7FFFF"/>
              </a:solidFill>
              <a:latin typeface="+mj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endParaRPr lang="en-US" sz="700" dirty="0">
              <a:solidFill>
                <a:srgbClr val="E7FFFF"/>
              </a:solidFill>
              <a:latin typeface="+mj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Designed side truss using the Indexing Method</a:t>
            </a:r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Conclusion</a:t>
            </a:r>
            <a:endParaRPr lang="en-US" sz="3200" dirty="0">
              <a:solidFill>
                <a:srgbClr val="969696"/>
              </a:solidFill>
              <a:latin typeface="+mj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994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Acknowledgements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Conclusion</a:t>
            </a:r>
            <a:endParaRPr lang="en-US" sz="3200" dirty="0">
              <a:solidFill>
                <a:srgbClr val="969696"/>
              </a:solidFill>
              <a:latin typeface="+mj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29800" y="435888"/>
            <a:ext cx="798495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Ryan-Biggs Associates</a:t>
            </a:r>
          </a:p>
          <a:p>
            <a:pPr algn="ctr"/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Holt Architects</a:t>
            </a:r>
          </a:p>
          <a:p>
            <a:pPr algn="ctr"/>
            <a:endParaRPr lang="en-US" sz="3200" b="1" dirty="0">
              <a:solidFill>
                <a:srgbClr val="E7FFFF"/>
              </a:solidFill>
              <a:latin typeface="+mn-lt"/>
            </a:endParaRPr>
          </a:p>
          <a:p>
            <a:pPr algn="ctr"/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Entire AE Faculty</a:t>
            </a: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Dr. Thomas Boothby</a:t>
            </a: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j-lt"/>
              </a:rPr>
              <a:t>Professor M. Kevin </a:t>
            </a:r>
            <a:r>
              <a:rPr lang="en-US" sz="3200" dirty="0" err="1" smtClean="0">
                <a:solidFill>
                  <a:srgbClr val="E7FFFF"/>
                </a:solidFill>
                <a:latin typeface="+mj-lt"/>
              </a:rPr>
              <a:t>Parfitt</a:t>
            </a:r>
            <a:endParaRPr lang="en-US" sz="3200" dirty="0" smtClean="0">
              <a:solidFill>
                <a:srgbClr val="E7FFFF"/>
              </a:solidFill>
              <a:latin typeface="+mj-lt"/>
            </a:endParaRPr>
          </a:p>
          <a:p>
            <a:pPr algn="ctr"/>
            <a:endParaRPr lang="en-US" sz="3200" dirty="0">
              <a:solidFill>
                <a:srgbClr val="E7FFFF"/>
              </a:solidFill>
              <a:latin typeface="+mj-lt"/>
            </a:endParaRPr>
          </a:p>
          <a:p>
            <a:pPr algn="ctr"/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Fellow AE Students</a:t>
            </a:r>
          </a:p>
          <a:p>
            <a:pPr algn="ctr"/>
            <a:endParaRPr lang="en-US" sz="3200" b="1" dirty="0">
              <a:solidFill>
                <a:srgbClr val="E7FFFF"/>
              </a:solidFill>
              <a:latin typeface="+mj-lt"/>
            </a:endParaRPr>
          </a:p>
          <a:p>
            <a:pPr algn="ctr"/>
            <a:r>
              <a:rPr lang="en-US" sz="3200" b="1" dirty="0" smtClean="0">
                <a:solidFill>
                  <a:srgbClr val="E7FFFF"/>
                </a:solidFill>
                <a:latin typeface="+mj-lt"/>
              </a:rPr>
              <a:t>Family and Friends</a:t>
            </a:r>
            <a:endParaRPr lang="en-US" sz="3200" dirty="0">
              <a:solidFill>
                <a:srgbClr val="E7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78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60041" y="1295400"/>
            <a:ext cx="913255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19507200" y="1295400"/>
            <a:ext cx="7239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AE Senior Thesis</a:t>
            </a: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April 14, 2014</a:t>
            </a:r>
          </a:p>
          <a:p>
            <a:pPr algn="ctr"/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Angela </a:t>
            </a:r>
            <a:r>
              <a:rPr lang="en-US" sz="3200" dirty="0" err="1" smtClean="0">
                <a:solidFill>
                  <a:srgbClr val="E7FFFF"/>
                </a:solidFill>
                <a:latin typeface="+mn-lt"/>
              </a:rPr>
              <a:t>Mincemoyer</a:t>
            </a:r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algn="ctr"/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Structural Option</a:t>
            </a:r>
          </a:p>
          <a:p>
            <a:pPr algn="ctr"/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pPr algn="ctr"/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Advisor | Dr. Boothby</a:t>
            </a:r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Questions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10"/>
            <a:ext cx="3789411" cy="284193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7" name="Picture 1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" b="10119"/>
          <a:stretch/>
        </p:blipFill>
        <p:spPr bwMode="auto">
          <a:xfrm>
            <a:off x="4337641" y="3467100"/>
            <a:ext cx="4565059" cy="2968585"/>
          </a:xfrm>
          <a:prstGeom prst="rect">
            <a:avLst/>
          </a:prstGeom>
          <a:ln w="127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316200" y="5209401"/>
            <a:ext cx="2829716" cy="276999"/>
          </a:xfrm>
          <a:prstGeom prst="rect">
            <a:avLst/>
          </a:prstGeom>
          <a:solidFill>
            <a:srgbClr val="5F5F5F">
              <a:alpha val="67059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Photo provided courtesy of Holt Architects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842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Introduction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Existing Gravity System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97863" y="1111508"/>
            <a:ext cx="7772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Composite steel floor</a:t>
            </a:r>
          </a:p>
          <a:p>
            <a:r>
              <a:rPr lang="en-US" sz="3200" dirty="0">
                <a:solidFill>
                  <a:srgbClr val="E7FFFF"/>
                </a:solidFill>
                <a:latin typeface="+mn-lt"/>
              </a:rPr>
              <a:t>	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3” x 20 gauge composite metal deck</a:t>
            </a:r>
          </a:p>
          <a:p>
            <a:r>
              <a:rPr lang="en-US" sz="3200" dirty="0">
                <a:solidFill>
                  <a:srgbClr val="E7FFFF"/>
                </a:solidFill>
                <a:latin typeface="+mn-lt"/>
              </a:rPr>
              <a:t>	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6” concrete slab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Wide Flange</a:t>
            </a:r>
          </a:p>
          <a:p>
            <a:r>
              <a:rPr lang="en-US" sz="3200" b="1" dirty="0">
                <a:solidFill>
                  <a:srgbClr val="E7FFFF"/>
                </a:solidFill>
                <a:latin typeface="+mn-lt"/>
              </a:rPr>
              <a:t>	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Beams, girder, columns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Irregular Layout</a:t>
            </a:r>
          </a:p>
          <a:p>
            <a:r>
              <a:rPr lang="en-US" sz="3200" b="1" dirty="0">
                <a:solidFill>
                  <a:srgbClr val="E7FFFF"/>
                </a:solidFill>
                <a:latin typeface="+mn-lt"/>
              </a:rPr>
              <a:t>	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Geometry, cantilevers</a:t>
            </a: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3" r="7778"/>
          <a:stretch/>
        </p:blipFill>
        <p:spPr>
          <a:xfrm rot="16200000">
            <a:off x="10885714" y="-1450659"/>
            <a:ext cx="5701263" cy="88191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819281">
            <a:off x="10635716" y="1301894"/>
            <a:ext cx="4914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42’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4050" y="2338788"/>
            <a:ext cx="4914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48’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907491">
            <a:off x="10291749" y="1965806"/>
            <a:ext cx="1069025" cy="1420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9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Introduction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Existing Lateral System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73800" y="1606927"/>
            <a:ext cx="7772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Concentrically braced structural steel frames</a:t>
            </a:r>
          </a:p>
          <a:p>
            <a:r>
              <a:rPr lang="en-US" sz="3200" dirty="0">
                <a:solidFill>
                  <a:srgbClr val="E7FFFF"/>
                </a:solidFill>
                <a:latin typeface="+mn-lt"/>
              </a:rPr>
              <a:t>	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North-South</a:t>
            </a:r>
          </a:p>
          <a:p>
            <a:r>
              <a:rPr lang="en-US" sz="3200" b="1" dirty="0">
                <a:solidFill>
                  <a:srgbClr val="E7FFFF"/>
                </a:solidFill>
                <a:latin typeface="+mn-lt"/>
              </a:rPr>
              <a:t>	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East-West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Seismic Design Category A</a:t>
            </a:r>
          </a:p>
          <a:p>
            <a:endParaRPr lang="en-US" sz="1000" b="1" dirty="0" smtClean="0">
              <a:solidFill>
                <a:srgbClr val="E7FFFF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Wind Controlled Design</a:t>
            </a: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337" y="367384"/>
            <a:ext cx="7527326" cy="4657658"/>
          </a:xfrm>
          <a:prstGeom prst="rect">
            <a:avLst/>
          </a:prstGeom>
        </p:spPr>
      </p:pic>
      <p:pic>
        <p:nvPicPr>
          <p:cNvPr id="19" name="Picture 18" descr="figure x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53150" y="4963001"/>
            <a:ext cx="3808094" cy="6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Introduction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Proposal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Existing Bridge System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73800" y="1752600"/>
            <a:ext cx="7772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Pratt Trusses</a:t>
            </a:r>
          </a:p>
          <a:p>
            <a:r>
              <a:rPr lang="en-US" sz="3200" dirty="0">
                <a:solidFill>
                  <a:srgbClr val="E7FFFF"/>
                </a:solidFill>
                <a:latin typeface="+mn-lt"/>
              </a:rPr>
              <a:t>	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HSS</a:t>
            </a:r>
          </a:p>
          <a:p>
            <a:r>
              <a:rPr lang="en-US" sz="3200" dirty="0">
                <a:solidFill>
                  <a:srgbClr val="E7FFFF"/>
                </a:solidFill>
                <a:latin typeface="+mn-lt"/>
              </a:rPr>
              <a:t>	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3.5” pipe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Double Cantilever</a:t>
            </a:r>
          </a:p>
          <a:p>
            <a:endParaRPr lang="en-US" sz="10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357313"/>
            <a:ext cx="8855924" cy="310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9189"/>
          <a:stretch/>
        </p:blipFill>
        <p:spPr>
          <a:xfrm>
            <a:off x="3853249" y="990600"/>
            <a:ext cx="5100251" cy="321867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9484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Building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8288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450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rgbClr val="777777"/>
                </a:solidFill>
                <a:latin typeface="+mj-lt"/>
              </a:rPr>
              <a:t>Bridge</a:t>
            </a:r>
            <a:endParaRPr lang="en-US" sz="4700" dirty="0">
              <a:solidFill>
                <a:srgbClr val="777777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5842" y="572661"/>
            <a:ext cx="7984958" cy="697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Scenario | 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Project Schedule is no longer critical</a:t>
            </a: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Proposal | 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One way concrete slab system with 		pan joists and girders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Beneficial for cantilevers</a:t>
            </a:r>
          </a:p>
          <a:p>
            <a:pPr marL="2743200" lvl="5" indent="-457200">
              <a:buFont typeface="Wingdings" panose="05000000000000000000" pitchFamily="2" charset="2"/>
              <a:buChar char="§"/>
            </a:pPr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Accommodates varying spans &amp; geometries</a:t>
            </a:r>
          </a:p>
          <a:p>
            <a:pPr lvl="5"/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Thinner slab</a:t>
            </a:r>
          </a:p>
          <a:p>
            <a:pPr lvl="5"/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Minimize architectural impact</a:t>
            </a: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97600" y="572661"/>
            <a:ext cx="7984958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77777"/>
                </a:solidFill>
                <a:latin typeface="+mn-lt"/>
              </a:rPr>
              <a:t>Scenario | </a:t>
            </a:r>
            <a:r>
              <a:rPr lang="en-US" sz="3200" dirty="0" smtClean="0">
                <a:solidFill>
                  <a:srgbClr val="777777"/>
                </a:solidFill>
                <a:latin typeface="+mn-lt"/>
              </a:rPr>
              <a:t>Learning opportunity</a:t>
            </a:r>
          </a:p>
          <a:p>
            <a:endParaRPr lang="en-US" sz="3200" dirty="0">
              <a:solidFill>
                <a:srgbClr val="777777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777777"/>
                </a:solidFill>
                <a:latin typeface="+mn-lt"/>
              </a:rPr>
              <a:t>Proposal | </a:t>
            </a:r>
            <a:r>
              <a:rPr lang="en-US" sz="3200" dirty="0" smtClean="0">
                <a:solidFill>
                  <a:srgbClr val="777777"/>
                </a:solidFill>
                <a:latin typeface="+mn-lt"/>
              </a:rPr>
              <a:t>Two different redesign options will 		be considered</a:t>
            </a:r>
          </a:p>
          <a:p>
            <a:endParaRPr lang="en-US" sz="1000" dirty="0" smtClean="0">
              <a:solidFill>
                <a:srgbClr val="777777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777777"/>
                </a:solidFill>
                <a:latin typeface="+mn-lt"/>
              </a:rPr>
              <a:t>Reflection of New York’s historic covered bridges</a:t>
            </a:r>
          </a:p>
          <a:p>
            <a:pPr marL="2743200" lvl="5" indent="-457200">
              <a:buFont typeface="Wingdings" panose="05000000000000000000" pitchFamily="2" charset="2"/>
              <a:buChar char="§"/>
            </a:pPr>
            <a:endParaRPr lang="en-US" sz="700" dirty="0" smtClean="0">
              <a:solidFill>
                <a:srgbClr val="777777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777777"/>
                </a:solidFill>
                <a:latin typeface="+mn-lt"/>
              </a:rPr>
              <a:t>Reflect on original name of the building </a:t>
            </a:r>
          </a:p>
          <a:p>
            <a:pPr lvl="5"/>
            <a:r>
              <a:rPr lang="en-US" sz="3200" dirty="0">
                <a:solidFill>
                  <a:srgbClr val="777777"/>
                </a:solidFill>
                <a:latin typeface="+mn-lt"/>
              </a:rPr>
              <a:t>	</a:t>
            </a:r>
            <a:r>
              <a:rPr lang="en-US" sz="3200" dirty="0" smtClean="0">
                <a:solidFill>
                  <a:srgbClr val="777777"/>
                </a:solidFill>
                <a:latin typeface="+mn-lt"/>
              </a:rPr>
              <a:t>(“The Gateway Building”)</a:t>
            </a:r>
          </a:p>
          <a:p>
            <a:endParaRPr lang="en-US" sz="3200" b="1" dirty="0" smtClean="0">
              <a:solidFill>
                <a:srgbClr val="777777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Proposal</a:t>
            </a:r>
            <a:endParaRPr lang="en-US" sz="3200" dirty="0" smtClean="0">
              <a:solidFill>
                <a:srgbClr val="969696"/>
              </a:solidFill>
              <a:latin typeface="+mn-lt"/>
            </a:endParaRP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441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Building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8288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450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Bridge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5842" y="572661"/>
            <a:ext cx="7984958" cy="697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Scenario | 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Project Schedule is no longer critical</a:t>
            </a: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Proposal | 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One way concrete slab system with 		pan joists and girders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Beneficial for cantilevers</a:t>
            </a:r>
          </a:p>
          <a:p>
            <a:pPr marL="2743200" lvl="5" indent="-457200">
              <a:buFont typeface="Wingdings" panose="05000000000000000000" pitchFamily="2" charset="2"/>
              <a:buChar char="§"/>
            </a:pPr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Accommodates varying spans &amp; geometries</a:t>
            </a:r>
          </a:p>
          <a:p>
            <a:pPr lvl="5"/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Thinner slab</a:t>
            </a:r>
          </a:p>
          <a:p>
            <a:pPr lvl="5"/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Minimize architectural impact</a:t>
            </a: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97600" y="572661"/>
            <a:ext cx="7984958" cy="67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Scenario | 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Learning opportunity</a:t>
            </a: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Proposal | 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Two different redesign options will 		be considered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Reflection of New York’s historic covered bridges</a:t>
            </a:r>
          </a:p>
          <a:p>
            <a:pPr marL="2743200" lvl="5" indent="-457200">
              <a:buFont typeface="Wingdings" panose="05000000000000000000" pitchFamily="2" charset="2"/>
              <a:buChar char="§"/>
            </a:pPr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Reflect on original name of the building </a:t>
            </a:r>
          </a:p>
          <a:p>
            <a:pPr lvl="5"/>
            <a:r>
              <a:rPr lang="en-US" sz="3200" dirty="0">
                <a:solidFill>
                  <a:srgbClr val="E7FFFF"/>
                </a:solidFill>
                <a:latin typeface="+mn-lt"/>
              </a:rPr>
              <a:t>	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(“The Gateway Building”)</a:t>
            </a: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Proposal</a:t>
            </a:r>
            <a:endParaRPr lang="en-US" sz="3200" dirty="0" smtClean="0">
              <a:solidFill>
                <a:srgbClr val="969696"/>
              </a:solidFill>
              <a:latin typeface="+mn-lt"/>
            </a:endParaRP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717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9144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76200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dirty="0" smtClean="0">
                <a:solidFill>
                  <a:schemeClr val="bg1"/>
                </a:solidFill>
                <a:latin typeface="+mj-lt"/>
              </a:rPr>
              <a:t>Peggy Ryan Williams Center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9144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06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chemeClr val="bg1"/>
                </a:solidFill>
                <a:latin typeface="+mj-lt"/>
              </a:rPr>
              <a:t>Building</a:t>
            </a:r>
            <a:endParaRPr lang="en-US" sz="47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0" y="5943600"/>
            <a:ext cx="9144000" cy="914400"/>
          </a:xfrm>
          <a:prstGeom prst="rect">
            <a:avLst/>
          </a:prstGeom>
          <a:solidFill>
            <a:srgbClr val="009999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8288000" y="5943600"/>
            <a:ext cx="9144000" cy="0"/>
          </a:xfrm>
          <a:prstGeom prst="line">
            <a:avLst/>
          </a:prstGeom>
          <a:ln>
            <a:solidFill>
              <a:srgbClr val="FF3399">
                <a:alpha val="40000"/>
              </a:srgb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450717" y="5992996"/>
            <a:ext cx="8839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smtClean="0">
                <a:solidFill>
                  <a:srgbClr val="777777"/>
                </a:solidFill>
                <a:latin typeface="+mj-lt"/>
              </a:rPr>
              <a:t>Bridge</a:t>
            </a:r>
            <a:endParaRPr lang="en-US" sz="4700" dirty="0">
              <a:solidFill>
                <a:srgbClr val="777777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45842" y="572661"/>
            <a:ext cx="8279442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Proposal| </a:t>
            </a:r>
            <a:r>
              <a:rPr lang="en-US" sz="3200" dirty="0">
                <a:solidFill>
                  <a:srgbClr val="E7FFFF"/>
                </a:solidFill>
                <a:latin typeface="+mn-lt"/>
              </a:rPr>
              <a:t>One way concrete slab system with 		pan joists and girders</a:t>
            </a: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Goals| </a:t>
            </a: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Design a one way concrete slab system 	    while:</a:t>
            </a: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Minimizing floor system depth</a:t>
            </a:r>
          </a:p>
          <a:p>
            <a:pPr lvl="5"/>
            <a:endParaRPr lang="en-US" sz="700" dirty="0" smtClean="0">
              <a:solidFill>
                <a:srgbClr val="E7FFFF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E7FFFF"/>
                </a:solidFill>
                <a:latin typeface="+mn-lt"/>
              </a:rPr>
              <a:t>Minimizing architectural impact</a:t>
            </a:r>
          </a:p>
          <a:p>
            <a:pPr lvl="5" indent="-2286000"/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897600" y="572661"/>
            <a:ext cx="7984958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777777"/>
                </a:solidFill>
                <a:latin typeface="+mn-lt"/>
              </a:rPr>
              <a:t>Proposal| </a:t>
            </a:r>
            <a:r>
              <a:rPr lang="en-US" sz="3200" dirty="0">
                <a:solidFill>
                  <a:srgbClr val="777777"/>
                </a:solidFill>
                <a:latin typeface="+mj-lt"/>
              </a:rPr>
              <a:t>Two different redesign options will 		be considered</a:t>
            </a:r>
          </a:p>
          <a:p>
            <a:endParaRPr lang="en-US" sz="3200" dirty="0">
              <a:solidFill>
                <a:srgbClr val="777777"/>
              </a:solidFill>
              <a:latin typeface="+mn-lt"/>
            </a:endParaRPr>
          </a:p>
          <a:p>
            <a:r>
              <a:rPr lang="en-US" sz="3200" b="1" dirty="0" smtClean="0">
                <a:solidFill>
                  <a:srgbClr val="777777"/>
                </a:solidFill>
                <a:latin typeface="+mn-lt"/>
              </a:rPr>
              <a:t>Goals|</a:t>
            </a:r>
            <a:r>
              <a:rPr lang="en-US" sz="3200" dirty="0">
                <a:solidFill>
                  <a:srgbClr val="777777"/>
                </a:solidFill>
                <a:latin typeface="+mn-lt"/>
              </a:rPr>
              <a:t> </a:t>
            </a:r>
            <a:r>
              <a:rPr lang="en-US" sz="3200" dirty="0" smtClean="0">
                <a:solidFill>
                  <a:srgbClr val="777777"/>
                </a:solidFill>
                <a:latin typeface="+mn-lt"/>
              </a:rPr>
              <a:t>After considering two redesign options:</a:t>
            </a:r>
            <a:endParaRPr lang="en-US" sz="1000" dirty="0" smtClean="0">
              <a:solidFill>
                <a:srgbClr val="777777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777777"/>
                </a:solidFill>
                <a:latin typeface="+mn-lt"/>
              </a:rPr>
              <a:t>Determine which option to move forward with</a:t>
            </a:r>
          </a:p>
          <a:p>
            <a:pPr marL="2743200" lvl="5" indent="-457200">
              <a:buFont typeface="Wingdings" panose="05000000000000000000" pitchFamily="2" charset="2"/>
              <a:buChar char="§"/>
            </a:pPr>
            <a:endParaRPr lang="en-US" sz="700" dirty="0" smtClean="0">
              <a:solidFill>
                <a:srgbClr val="777777"/>
              </a:solidFill>
              <a:latin typeface="+mn-lt"/>
            </a:endParaRPr>
          </a:p>
          <a:p>
            <a:pPr marL="2743200" lvl="5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777777"/>
                </a:solidFill>
                <a:latin typeface="+mn-lt"/>
              </a:rPr>
              <a:t>Design one side truss of the bridge</a:t>
            </a:r>
          </a:p>
          <a:p>
            <a:endParaRPr lang="en-US" sz="3200" b="1" dirty="0" smtClean="0">
              <a:solidFill>
                <a:srgbClr val="777777"/>
              </a:solidFill>
              <a:latin typeface="+mn-lt"/>
            </a:endParaRPr>
          </a:p>
          <a:p>
            <a:endParaRPr lang="en-US" sz="3200" dirty="0">
              <a:solidFill>
                <a:srgbClr val="777777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914400"/>
            <a:ext cx="72390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j-lt"/>
              </a:rPr>
              <a:t>Introduction</a:t>
            </a:r>
            <a:endParaRPr lang="en-US" sz="3200" b="1" dirty="0" smtClean="0">
              <a:solidFill>
                <a:srgbClr val="E7FFFF"/>
              </a:solidFill>
              <a:latin typeface="+mj-lt"/>
            </a:endParaRPr>
          </a:p>
          <a:p>
            <a:endParaRPr lang="en-US" sz="1000" dirty="0" smtClean="0">
              <a:solidFill>
                <a:srgbClr val="E7FFFF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rgbClr val="E7FFFF"/>
                </a:solidFill>
                <a:latin typeface="+mn-lt"/>
              </a:rPr>
              <a:t>Proposal</a:t>
            </a:r>
            <a:endParaRPr lang="en-US" sz="3200" dirty="0" smtClean="0">
              <a:solidFill>
                <a:srgbClr val="969696"/>
              </a:solidFill>
              <a:latin typeface="+mn-lt"/>
            </a:endParaRP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Structural Depth</a:t>
            </a:r>
          </a:p>
          <a:p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Gravity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Lateral System</a:t>
            </a:r>
          </a:p>
          <a:p>
            <a:pPr lvl="1"/>
            <a:endParaRPr lang="en-US" sz="700" dirty="0" smtClean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Bridge Truss</a:t>
            </a:r>
          </a:p>
          <a:p>
            <a:pPr lvl="1"/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Architectural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Lighting Breadth</a:t>
            </a:r>
          </a:p>
          <a:p>
            <a:endParaRPr lang="en-US" sz="1000" dirty="0" smtClean="0">
              <a:solidFill>
                <a:srgbClr val="969696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969696"/>
                </a:solidFill>
                <a:latin typeface="+mn-lt"/>
              </a:rPr>
              <a:t>Conclusion</a:t>
            </a:r>
            <a:endParaRPr lang="en-US" sz="3200" dirty="0">
              <a:solidFill>
                <a:srgbClr val="969696"/>
              </a:solidFill>
              <a:latin typeface="+mn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 smtClean="0">
              <a:solidFill>
                <a:srgbClr val="E7FFFF"/>
              </a:solidFill>
              <a:latin typeface="+mn-lt"/>
            </a:endParaRPr>
          </a:p>
          <a:p>
            <a:endParaRPr lang="en-US" sz="3200" dirty="0">
              <a:solidFill>
                <a:srgbClr val="E7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778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5638</TotalTime>
  <Words>1474</Words>
  <Application>Microsoft Office PowerPoint</Application>
  <PresentationFormat>Custom</PresentationFormat>
  <Paragraphs>999</Paragraphs>
  <Slides>34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PSUAE</cp:lastModifiedBy>
  <cp:revision>222</cp:revision>
  <cp:lastPrinted>2014-04-13T21:48:14Z</cp:lastPrinted>
  <dcterms:created xsi:type="dcterms:W3CDTF">2006-11-29T18:17:25Z</dcterms:created>
  <dcterms:modified xsi:type="dcterms:W3CDTF">2014-04-30T00:56:46Z</dcterms:modified>
</cp:coreProperties>
</file>